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7"/>
  </p:notesMasterIdLst>
  <p:sldIdLst>
    <p:sldId id="2889" r:id="rId2"/>
    <p:sldId id="5796" r:id="rId3"/>
    <p:sldId id="5800" r:id="rId4"/>
    <p:sldId id="5799" r:id="rId5"/>
    <p:sldId id="579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95112-A130-42D9-8D17-DB887AB8681D}" v="631" dt="2019-11-16T23:43:49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 autoAdjust="0"/>
    <p:restoredTop sz="94649" autoAdjust="0"/>
  </p:normalViewPr>
  <p:slideViewPr>
    <p:cSldViewPr snapToGrid="0">
      <p:cViewPr>
        <p:scale>
          <a:sx n="50" d="100"/>
          <a:sy n="50" d="100"/>
        </p:scale>
        <p:origin x="1170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3A9CA-55D2-4353-BA72-4D9BEBB07C2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A7A1-A1FA-43E4-A3DD-BFC1A523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29A4D-C463-4C77-BB29-06FD97702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tua One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tua One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24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29A4D-C463-4C77-BB29-06FD97702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tua One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tua One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0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29A4D-C463-4C77-BB29-06FD97702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tua One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tua One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37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29A4D-C463-4C77-BB29-06FD97702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tua One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tua One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35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iti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arge crowd of people in a room&#10;&#10;Description generated with very high confidence">
            <a:extLst>
              <a:ext uri="{FF2B5EF4-FFF2-40B4-BE49-F238E27FC236}">
                <a16:creationId xmlns:a16="http://schemas.microsoft.com/office/drawing/2014/main" id="{59B312D7-0F6F-4A76-B491-94673EDDC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7573" y="1122362"/>
            <a:ext cx="15079573" cy="2387599"/>
          </a:xfrm>
          <a:prstGeom prst="rect">
            <a:avLst/>
          </a:prstGeom>
        </p:spPr>
      </p:pic>
      <p:pic>
        <p:nvPicPr>
          <p:cNvPr id="9" name="Picture 8" descr="A large crowd of people in a room&#10;&#10;Description generated with very high confidence">
            <a:extLst>
              <a:ext uri="{FF2B5EF4-FFF2-40B4-BE49-F238E27FC236}">
                <a16:creationId xmlns:a16="http://schemas.microsoft.com/office/drawing/2014/main" id="{645D2926-38C3-4FD6-8A2A-B0160B31E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7573" y="1122363"/>
            <a:ext cx="7535773" cy="2387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B697BA-06B0-4C52-BE2F-081B872A8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0668000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glow rad="304800">
                    <a:schemeClr val="tx1">
                      <a:alpha val="66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4853A-1AED-414E-8FF7-1D4840877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4068-587D-4DF1-A1E9-9BAED430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0E0C-5F8D-4523-AA7B-6496AF8F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1769D-7E7B-4E5E-8D8D-C3D7CECD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6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C7E7-8BCE-4F51-B737-2DC782B6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17966"/>
            <a:ext cx="10515600" cy="285273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720A2-A1B0-4319-A366-C150B4DD0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572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3D445-ED6C-4761-A93F-60072B32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B7CA6-6AA5-44A2-B793-B9A8F746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EDA1B-F5A8-4D1A-8C8C-D34CCD33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5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ED46-66BE-4572-BA66-9AE99354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743B9-9BA1-4431-A3E8-6782301D7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6EC2B-0E25-4BD3-92C6-8BD90456D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216D2-7B2C-432C-9158-02B08310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CD389-151B-41C2-A10A-F3E051D3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9B047-F74F-4466-9B35-2447930FB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2B22-77E5-426A-8A75-0E7A1D8C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462A2-A431-46E4-9D96-06E4E928D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49842-74BE-4545-B6FC-2DE1E1D26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0CD19-2762-4CB3-9882-9F2369E3A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9EFEA-E04B-45C1-BEB9-4FD3A9B6B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3D922D-75DE-4C7C-8EFB-2EAE5729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6FE911-BEB6-4DBC-99CF-F0F14FF6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626C5-88B3-4966-B354-F52FCBE0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2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37CF-E242-4C16-AC31-86F1CBF0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1E8E0-65F5-423F-90B6-94840E47B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A8947-10FA-4438-90CF-4932F90D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D9FBE-9808-43FD-A50E-9E79D9EC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22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425E-211E-40BA-85E0-6FB43C942B4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(c) www.maxoffice.biz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39A1A-4926-452B-84C0-D1E9C0B42E30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27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235A72-A35F-4C3F-AAD9-C65296070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32F37-B5B4-497A-B0CA-0C97CD38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1C4B2-E586-4629-8FB0-3350A768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57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4678-0085-40EA-99BE-020CB707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080C8-4230-41B3-823E-1A94A087D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E7467-A84E-49CD-9F21-2A84FA3F0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84D25-295B-4AEC-A461-5C37357A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80EB6-790B-4AD5-BD91-912B7EE9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12F4A-036C-48CA-B7A6-808E3C4F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61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C1DA4-409A-4F8C-9314-C2714558A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60E55-9776-4707-A1B0-42707C664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7EF12-836A-4EB5-AC16-CCF381ED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2446-1B41-4819-8E87-B3BBF1F9D05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589AC-E1BC-4F69-8181-EFE86E17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6DABD-7599-4766-AFE6-AC962EAD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AFE1-6C9D-497B-86F0-9A18CDC5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26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7EF12-836A-4EB5-AC16-CCF381ED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2446-1B41-4819-8E87-B3BBF1F9D05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589AC-E1BC-4F69-8181-EFE86E17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6DABD-7599-4766-AFE6-AC962EAD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AFE1-6C9D-497B-86F0-9A18CDC541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A21B11-4E8A-44EC-A97A-BEE75ABEBE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587375"/>
            <a:ext cx="10515600" cy="5649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49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35200"/>
            <a:ext cx="103632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EB703-AD68-49CD-82E7-18A87E1A0C0C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11/16/2019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(c) www.maxoffice.biz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B592C8-368A-4605-BD8F-8262A9039A6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75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97BA-06B0-4C52-BE2F-081B872A8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4853A-1AED-414E-8FF7-1D4840877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4068-587D-4DF1-A1E9-9BAED430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0E0C-5F8D-4523-AA7B-6496AF8F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1769D-7E7B-4E5E-8D8D-C3D7CECD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21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8" y="2819604"/>
            <a:ext cx="11151917" cy="1218795"/>
          </a:xfrm>
        </p:spPr>
        <p:txBody>
          <a:bodyPr anchor="b" anchorCtr="0"/>
          <a:lstStyle>
            <a:lvl1pPr>
              <a:defRPr sz="8798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347DE-E75C-4119-BBCB-58E52D6AF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113" y="4208463"/>
            <a:ext cx="6884987" cy="80803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391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E6998-8B60-4FCF-A517-800004E6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7734"/>
            <a:ext cx="5858933" cy="4494742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2BEE5-AC0C-4E69-94CE-4EC03332C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8" y="4589463"/>
            <a:ext cx="585893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0D432-A00D-4BC1-BD4A-719B3AF0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817B-791A-4DB2-87C7-CD63D479237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7944C-CC1A-4A45-BB34-205C39A9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8A620-2ED9-4695-BB03-A45664F2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58B-2A3F-40B7-88C0-5222287560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D1FC6A-0E47-4A74-A221-04441446F0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58933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15448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8110-B1D0-4E34-A859-C66C2234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6000" cy="6858000"/>
          </a:xfrm>
        </p:spPr>
        <p:txBody>
          <a:bodyPr lIns="144000" rIns="144000"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B3921-EFE1-46CE-B08A-A19C7381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817B-791A-4DB2-87C7-CD63D479237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61990-6EF3-4189-8F0F-3BF20D0C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695A5-83CE-4374-8FE6-33C9BE10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58B-2A3F-40B7-88C0-5222287560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DBBCA57-15C3-4FE4-AFF9-59D1E0030B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62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90" y="365126"/>
            <a:ext cx="11626327" cy="699882"/>
          </a:xfrm>
          <a:solidFill>
            <a:srgbClr val="C0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7490" y="1146082"/>
            <a:ext cx="11626849" cy="70961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endParaRPr lang="en-US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82576" y="1896231"/>
            <a:ext cx="11626849" cy="70961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54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6CC1-4175-41B4-B837-DAC38794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66218"/>
            <a:ext cx="3886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09559-955F-4994-9213-E806A9FB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A822-7B96-42F4-B97F-1F53123624EC}" type="datetime1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7093-1F4A-4A9D-9BF0-C74FA901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26FBC-EC89-415C-B25F-21D093D5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03FE-4782-41F3-A07E-830D3BAD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715C-11AD-49F7-8157-CC963F4241C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CCE0-15AD-400E-AACB-FF72B2BD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1F040-6646-4CEA-910D-EDCF1433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6EE59-1C48-48DE-901E-79E071CA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2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6CC1-4175-41B4-B837-DAC38794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09559-955F-4994-9213-E806A9FB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A822-7B96-42F4-B97F-1F53123624EC}" type="datetime1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7093-1F4A-4A9D-9BF0-C74FA901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26FBC-EC89-415C-B25F-21D093D5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03FE-4782-41F3-A07E-830D3BADF2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343B05-437C-4E91-A45B-106D98028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5270500"/>
            <a:ext cx="10440988" cy="930275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250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oblem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97BA-06B0-4C52-BE2F-081B872A8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4853A-1AED-414E-8FF7-1D4840877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4068-587D-4DF1-A1E9-9BAED430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0E0C-5F8D-4523-AA7B-6496AF8F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1769D-7E7B-4E5E-8D8D-C3D7CECD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79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AA4C245-A351-4C40-9D1E-55048604EDAE}"/>
              </a:ext>
            </a:extLst>
          </p:cNvPr>
          <p:cNvSpPr/>
          <p:nvPr userDrawn="1"/>
        </p:nvSpPr>
        <p:spPr>
          <a:xfrm>
            <a:off x="0" y="1122363"/>
            <a:ext cx="12192000" cy="2387600"/>
          </a:xfrm>
          <a:prstGeom prst="rect">
            <a:avLst/>
          </a:prstGeom>
          <a:gradFill>
            <a:gsLst>
              <a:gs pos="2400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697BA-06B0-4C52-BE2F-081B872A8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4853A-1AED-414E-8FF7-1D4840877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4068-587D-4DF1-A1E9-9BAED430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0E0C-5F8D-4523-AA7B-6496AF8F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1769D-7E7B-4E5E-8D8D-C3D7CECD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6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715C-11AD-49F7-8157-CC963F4241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40E20-F6A7-47F3-94C0-99F18CB5E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1pPr>
            <a:lvl2pPr>
              <a:defRPr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2pPr>
            <a:lvl3pPr>
              <a:defRPr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3pPr>
            <a:lvl4pPr>
              <a:defRPr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4pPr>
            <a:lvl5pPr>
              <a:defRPr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CCE0-15AD-400E-AACB-FF72B2BD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1F040-6646-4CEA-910D-EDCF1433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6EE59-1C48-48DE-901E-79E071CA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1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big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97BA-06B0-4C52-BE2F-081B872A8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4853A-1AED-414E-8FF7-1D4840877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4068-587D-4DF1-A1E9-9BAED430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0E0C-5F8D-4523-AA7B-6496AF8F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1769D-7E7B-4E5E-8D8D-C3D7CECD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9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2B22-77E5-426A-8A75-0E7A1D8C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49842-74BE-4545-B6FC-2DE1E1D26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1pPr>
            <a:lvl2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2pPr>
            <a:lvl3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3pPr>
            <a:lvl4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4pPr>
            <a:lvl5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9EFEA-E04B-45C1-BEB9-4FD3A9B6B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1pPr>
            <a:lvl2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2pPr>
            <a:lvl3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3pPr>
            <a:lvl4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4pPr>
            <a:lvl5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3D922D-75DE-4C7C-8EFB-2EAE5729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6FE911-BEB6-4DBC-99CF-F0F14FF6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626C5-88B3-4966-B354-F52FCBE0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994805-33CF-4E13-9844-8E55FAD28DB0}"/>
              </a:ext>
            </a:extLst>
          </p:cNvPr>
          <p:cNvSpPr/>
          <p:nvPr userDrawn="1"/>
        </p:nvSpPr>
        <p:spPr>
          <a:xfrm>
            <a:off x="836612" y="1679125"/>
            <a:ext cx="5183188" cy="823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NZ" sz="4000" b="0">
                <a:solidFill>
                  <a:schemeClr val="tx1"/>
                </a:solidFill>
              </a:rPr>
              <a:t>Problems</a:t>
            </a:r>
            <a:endParaRPr lang="en-US" sz="4000" b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31F2ED-BE19-4C35-ADC6-00F7D194D917}"/>
              </a:ext>
            </a:extLst>
          </p:cNvPr>
          <p:cNvSpPr/>
          <p:nvPr userDrawn="1"/>
        </p:nvSpPr>
        <p:spPr>
          <a:xfrm>
            <a:off x="6184900" y="1679125"/>
            <a:ext cx="5183188" cy="823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NZ" sz="4000" b="0">
                <a:solidFill>
                  <a:schemeClr val="tx1"/>
                </a:solidFill>
              </a:rPr>
              <a:t>Solution</a:t>
            </a:r>
            <a:endParaRPr lang="en-US" sz="4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98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out text ni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56" y="365126"/>
            <a:ext cx="10515600" cy="8202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atua One" panose="02000000000000000000" pitchFamily="2" charset="0"/>
              </a:defRPr>
            </a:lvl1pPr>
          </a:lstStyle>
          <a:p>
            <a:pPr>
              <a:defRPr/>
            </a:pPr>
            <a:fld id="{FE27E8BC-A3B8-4EB5-A1E3-71D4F7F86692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atua One" panose="02000000000000000000" pitchFamily="2" charset="0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1116" y="6248400"/>
            <a:ext cx="1933575" cy="3048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Link</a:t>
            </a:r>
            <a:endParaRPr lang="en-IN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95901" y="6553200"/>
            <a:ext cx="6591300" cy="138112"/>
          </a:xfrm>
        </p:spPr>
        <p:txBody>
          <a:bodyPr>
            <a:noAutofit/>
          </a:bodyPr>
          <a:lstStyle>
            <a:lvl1pPr marL="0" indent="0" algn="r">
              <a:buNone/>
              <a:defRPr sz="1000" spc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Attribution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534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92">
          <p15:clr>
            <a:srgbClr val="FBAE40"/>
          </p15:clr>
        </p15:guide>
        <p15:guide id="4" pos="7488">
          <p15:clr>
            <a:srgbClr val="FBAE40"/>
          </p15:clr>
        </p15:guide>
        <p15:guide id="5" orient="horz" pos="16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528">
          <p15:clr>
            <a:srgbClr val="FBAE40"/>
          </p15:clr>
        </p15:guide>
        <p15:guide id="8" pos="7176">
          <p15:clr>
            <a:srgbClr val="FBAE40"/>
          </p15:clr>
        </p15:guide>
        <p15:guide id="9" orient="horz" pos="3936">
          <p15:clr>
            <a:srgbClr val="FBAE40"/>
          </p15:clr>
        </p15:guide>
        <p15:guide id="10" orient="horz" pos="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out text ni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56" y="365126"/>
            <a:ext cx="10515600" cy="8202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atua One" panose="02000000000000000000" pitchFamily="2" charset="0"/>
              </a:defRPr>
            </a:lvl1pPr>
          </a:lstStyle>
          <a:p>
            <a:pPr>
              <a:defRPr/>
            </a:pPr>
            <a:fld id="{FE27E8BC-A3B8-4EB5-A1E3-71D4F7F86692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atua One" panose="02000000000000000000" pitchFamily="2" charset="0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atua One" panose="02000000000000000000" pitchFamily="2" charset="0"/>
              </a:defRPr>
            </a:lvl1pPr>
          </a:lstStyle>
          <a:p>
            <a:pPr>
              <a:defRPr/>
            </a:pPr>
            <a:fld id="{AD1825B4-6346-4823-BF6F-54C7F60CD43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1116" y="6248400"/>
            <a:ext cx="1933575" cy="3048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Link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7548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92">
          <p15:clr>
            <a:srgbClr val="FBAE40"/>
          </p15:clr>
        </p15:guide>
        <p15:guide id="4" pos="7488">
          <p15:clr>
            <a:srgbClr val="FBAE40"/>
          </p15:clr>
        </p15:guide>
        <p15:guide id="5" orient="horz" pos="16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528">
          <p15:clr>
            <a:srgbClr val="FBAE40"/>
          </p15:clr>
        </p15:guide>
        <p15:guide id="8" pos="7176">
          <p15:clr>
            <a:srgbClr val="FBAE40"/>
          </p15:clr>
        </p15:guide>
        <p15:guide id="9" orient="horz" pos="3936">
          <p15:clr>
            <a:srgbClr val="FBAE40"/>
          </p15:clr>
        </p15:guide>
        <p15:guide id="10" orient="horz" pos="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2"/>
            <a:ext cx="10240454" cy="997196"/>
          </a:xfrm>
        </p:spPr>
        <p:txBody>
          <a:bodyPr anchor="b" anchorCtr="0"/>
          <a:lstStyle>
            <a:lvl1pPr>
              <a:defRPr sz="7198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5"/>
            <a:ext cx="10240454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1398657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oor plan - sad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loor plan">
            <a:extLst>
              <a:ext uri="{FF2B5EF4-FFF2-40B4-BE49-F238E27FC236}">
                <a16:creationId xmlns:a16="http://schemas.microsoft.com/office/drawing/2014/main" id="{1A167E50-DFAF-4376-91C0-95AC6D0B7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09931" y="365125"/>
            <a:ext cx="7438612" cy="61502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990F24-AA51-438A-9F6B-4861FE4F94D7}"/>
              </a:ext>
            </a:extLst>
          </p:cNvPr>
          <p:cNvSpPr/>
          <p:nvPr userDrawn="1"/>
        </p:nvSpPr>
        <p:spPr>
          <a:xfrm>
            <a:off x="9065867" y="1690688"/>
            <a:ext cx="1317408" cy="5153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/>
              <a:t>HR</a:t>
            </a: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8D32CC-C005-4686-B772-2E954EFF63DB}"/>
              </a:ext>
            </a:extLst>
          </p:cNvPr>
          <p:cNvSpPr/>
          <p:nvPr userDrawn="1"/>
        </p:nvSpPr>
        <p:spPr>
          <a:xfrm>
            <a:off x="4804229" y="4755520"/>
            <a:ext cx="1654628" cy="5153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/>
              <a:t>Marketing</a:t>
            </a:r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3F24C5-4EE4-4576-B295-FDC24E91F77C}"/>
              </a:ext>
            </a:extLst>
          </p:cNvPr>
          <p:cNvSpPr/>
          <p:nvPr userDrawn="1"/>
        </p:nvSpPr>
        <p:spPr>
          <a:xfrm>
            <a:off x="9724571" y="4755520"/>
            <a:ext cx="1317408" cy="5153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/>
              <a:t>Finance</a:t>
            </a:r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E6CC1-4175-41B4-B837-DAC38794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25490" cy="206946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09559-955F-4994-9213-E806A9FB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A822-7B96-42F4-B97F-1F53123624EC}" type="datetime1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7093-1F4A-4A9D-9BF0-C74FA901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26FBC-EC89-415C-B25F-21D093D5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03FE-4782-41F3-A07E-830D3BAD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62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oor plan - hap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loor plan">
            <a:extLst>
              <a:ext uri="{FF2B5EF4-FFF2-40B4-BE49-F238E27FC236}">
                <a16:creationId xmlns:a16="http://schemas.microsoft.com/office/drawing/2014/main" id="{1A167E50-DFAF-4376-91C0-95AC6D0B7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09931" y="365125"/>
            <a:ext cx="7438612" cy="61502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990F24-AA51-438A-9F6B-4861FE4F94D7}"/>
              </a:ext>
            </a:extLst>
          </p:cNvPr>
          <p:cNvSpPr/>
          <p:nvPr userDrawn="1"/>
        </p:nvSpPr>
        <p:spPr>
          <a:xfrm>
            <a:off x="9065867" y="1690688"/>
            <a:ext cx="1317408" cy="5153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/>
              <a:t>HR</a:t>
            </a:r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3F24C5-4EE4-4576-B295-FDC24E91F77C}"/>
              </a:ext>
            </a:extLst>
          </p:cNvPr>
          <p:cNvSpPr/>
          <p:nvPr userDrawn="1"/>
        </p:nvSpPr>
        <p:spPr>
          <a:xfrm>
            <a:off x="9724571" y="4755520"/>
            <a:ext cx="1317408" cy="5153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/>
              <a:t>Finance</a:t>
            </a:r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E6CC1-4175-41B4-B837-DAC38794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25490" cy="206946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09559-955F-4994-9213-E806A9FB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A822-7B96-42F4-B97F-1F53123624EC}" type="datetime1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7093-1F4A-4A9D-9BF0-C74FA901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26FBC-EC89-415C-B25F-21D093D5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03FE-4782-41F3-A07E-830D3BAD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51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6CC1-4175-41B4-B837-DAC38794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09559-955F-4994-9213-E806A9FB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A822-7B96-42F4-B97F-1F53123624EC}" type="datetime1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7093-1F4A-4A9D-9BF0-C74FA901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26FBC-EC89-415C-B25F-21D093D5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03FE-4782-41F3-A07E-830D3BADF2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343B05-437C-4E91-A45B-106D98028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1085" y="1808164"/>
            <a:ext cx="4661127" cy="4392612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082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8"/>
            <a:ext cx="11653523" cy="167206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7018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715C-11AD-49F7-8157-CC963F42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40E20-F6A7-47F3-94C0-99F18CB5E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CCE0-15AD-400E-AACB-FF72B2BD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1F040-6646-4CEA-910D-EDCF1433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6EE59-1C48-48DE-901E-79E071CA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9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8110-B1D0-4E34-A859-C66C2234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30900" cy="6858000"/>
          </a:xfrm>
        </p:spPr>
        <p:txBody>
          <a:bodyPr lIns="144000" rIns="144000" anchor="ctr"/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B3921-EFE1-46CE-B08A-A19C7381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817B-791A-4DB2-87C7-CD63D479237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61990-6EF3-4189-8F0F-3BF20D0C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695A5-83CE-4374-8FE6-33C9BE10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58B-2A3F-40B7-88C0-5222287560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DBBCA57-15C3-4FE4-AFF9-59D1E0030B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1186" y="140834"/>
            <a:ext cx="5845628" cy="6576332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8110-B1D0-4E34-A859-C66C2234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0"/>
            <a:ext cx="5905500" cy="6858000"/>
          </a:xfrm>
        </p:spPr>
        <p:txBody>
          <a:bodyPr lIns="144000" rIns="144000" anchor="ctr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B3921-EFE1-46CE-B08A-A19C7381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817B-791A-4DB2-87C7-CD63D4792376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61990-6EF3-4189-8F0F-3BF20D0C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695A5-83CE-4374-8FE6-33C9BE10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58B-2A3F-40B7-88C0-5222287560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DBBCA57-15C3-4FE4-AFF9-59D1E0030B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743" y="134711"/>
            <a:ext cx="5856514" cy="65885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97BA-06B0-4C52-BE2F-081B872A8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4068-587D-4DF1-A1E9-9BAED430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0E0C-5F8D-4523-AA7B-6496AF8F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1769D-7E7B-4E5E-8D8D-C3D7CECD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7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715C-11AD-49F7-8157-CC963F42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42" y="365125"/>
            <a:ext cx="904025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40E20-F6A7-47F3-94C0-99F18CB5E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CCE0-15AD-400E-AACB-FF72B2BD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1F040-6646-4CEA-910D-EDCF1433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6EE59-1C48-48DE-901E-79E071CA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D69818D-C1E0-4BFE-AB3D-C295BDF947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65125"/>
            <a:ext cx="1324800" cy="132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N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565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 and C for Teamwor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715C-11AD-49F7-8157-CC963F4241C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 hidden="1">
            <a:extLst>
              <a:ext uri="{FF2B5EF4-FFF2-40B4-BE49-F238E27FC236}">
                <a16:creationId xmlns:a16="http://schemas.microsoft.com/office/drawing/2014/main" id="{48140E20-F6A7-47F3-94C0-99F18CB5E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CCE0-15AD-400E-AACB-FF72B2BD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1F040-6646-4CEA-910D-EDCF1433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6EE59-1C48-48DE-901E-79E071CA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4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FC73CBF-B911-483F-9AB8-ECE1E43594CA}"/>
              </a:ext>
            </a:extLst>
          </p:cNvPr>
          <p:cNvSpPr/>
          <p:nvPr userDrawn="1"/>
        </p:nvSpPr>
        <p:spPr>
          <a:xfrm>
            <a:off x="0" y="365125"/>
            <a:ext cx="12192000" cy="1325563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1AFDFF-74A1-4288-849C-B33AE063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40807-6920-4118-BF1F-CB0E4963C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DBAF2-7E2F-447B-8454-1A4ED00AF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7F7C7-7635-42A4-9A1C-201F6104B2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016FF-BF11-44A2-A03E-E8AE02B02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ADF7D-1CB9-4E9C-9A55-4C8EE20C9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1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tx1">
                <a:lumMod val="23000"/>
              </a:schemeClr>
            </a:gs>
            <a:gs pos="0">
              <a:schemeClr val="bg1"/>
            </a:gs>
            <a:gs pos="94656">
              <a:schemeClr val="tx1"/>
            </a:gs>
            <a:gs pos="39000">
              <a:schemeClr val="tx1"/>
            </a:gs>
            <a:gs pos="39000">
              <a:schemeClr val="tx1">
                <a:lumMod val="50000"/>
                <a:lumOff val="50000"/>
              </a:schemeClr>
            </a:gs>
            <a:gs pos="24000">
              <a:schemeClr val="bg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1A145F-391B-4652-A341-2CA4359C9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Autofit/>
          </a:bodyPr>
          <a:lstStyle/>
          <a:p>
            <a:r>
              <a:rPr lang="en-US" sz="30100" dirty="0">
                <a:solidFill>
                  <a:schemeClr val="tx1"/>
                </a:solidFill>
                <a:latin typeface="Chiller" panose="04020404031007020602" pitchFamily="82" charset="0"/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166140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"/>
    </mc:Choice>
    <mc:Fallback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5F19F001-146C-45EB-92D9-95BE3FB98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4894942">
            <a:off x="1574800" y="2235200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hiller" panose="04020404031007020602" pitchFamily="82" charset="0"/>
              </a:rPr>
              <a:t>Gap </a:t>
            </a:r>
            <a:r>
              <a:rPr lang="en-US" sz="9600" dirty="0">
                <a:noFill/>
                <a:latin typeface="Chiller" panose="04020404031007020602" pitchFamily="82" charset="0"/>
              </a:rPr>
              <a:t>2</a:t>
            </a:r>
          </a:p>
        </p:txBody>
      </p:sp>
      <p:pic>
        <p:nvPicPr>
          <p:cNvPr id="16" name="Picture 15" descr="Tag cloud of business, management jargon">
            <a:extLst>
              <a:ext uri="{FF2B5EF4-FFF2-40B4-BE49-F238E27FC236}">
                <a16:creationId xmlns:a16="http://schemas.microsoft.com/office/drawing/2014/main" id="{A7A3285B-6409-4F1D-B858-BD4A95805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90095"/>
            <a:ext cx="7038190" cy="7038190"/>
          </a:xfrm>
          <a:prstGeom prst="rect">
            <a:avLst/>
          </a:prstGeom>
        </p:spPr>
      </p:pic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45442902-1AAE-4F46-AFCA-1192D823D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750" y="26595"/>
            <a:ext cx="6921500" cy="6921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7E3BB9-51E7-4DE9-8CA4-D8DB216FEA6F}"/>
              </a:ext>
            </a:extLst>
          </p:cNvPr>
          <p:cNvSpPr txBox="1"/>
          <p:nvPr/>
        </p:nvSpPr>
        <p:spPr>
          <a:xfrm>
            <a:off x="7848774" y="4394216"/>
            <a:ext cx="3800422" cy="15594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 anchor="b">
            <a:no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Features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5C69AC-7745-4A1D-BD14-5DD273ECE22F}"/>
              </a:ext>
            </a:extLst>
          </p:cNvPr>
          <p:cNvSpPr txBox="1"/>
          <p:nvPr/>
        </p:nvSpPr>
        <p:spPr>
          <a:xfrm>
            <a:off x="592116" y="1206517"/>
            <a:ext cx="3061544" cy="1559410"/>
          </a:xfrm>
          <a:prstGeom prst="rect">
            <a:avLst/>
          </a:prstGeom>
          <a:solidFill>
            <a:srgbClr val="3258A4"/>
          </a:solidFill>
          <a:ln>
            <a:noFill/>
          </a:ln>
        </p:spPr>
        <p:txBody>
          <a:bodyPr wrap="square" rtlCol="0" anchor="b">
            <a:no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Needs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275843-FF2E-40EC-A9EF-60D5826E270C}"/>
              </a:ext>
            </a:extLst>
          </p:cNvPr>
          <p:cNvSpPr txBox="1"/>
          <p:nvPr/>
        </p:nvSpPr>
        <p:spPr>
          <a:xfrm>
            <a:off x="246473" y="437971"/>
            <a:ext cx="3752830" cy="1200329"/>
          </a:xfrm>
          <a:prstGeom prst="rect">
            <a:avLst/>
          </a:prstGeom>
          <a:solidFill>
            <a:srgbClr val="661D4A"/>
          </a:solidFill>
          <a:ln>
            <a:noFill/>
          </a:ln>
          <a:effectLst>
            <a:outerShdw blurRad="165100" dist="127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Business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4A579E-C5DC-4968-8D98-3FBC9768B136}"/>
              </a:ext>
            </a:extLst>
          </p:cNvPr>
          <p:cNvSpPr txBox="1"/>
          <p:nvPr/>
        </p:nvSpPr>
        <p:spPr>
          <a:xfrm>
            <a:off x="7601075" y="3625671"/>
            <a:ext cx="4295820" cy="120032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65100" dist="127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Tech</a:t>
            </a:r>
          </a:p>
        </p:txBody>
      </p:sp>
      <p:sp>
        <p:nvSpPr>
          <p:cNvPr id="6" name="Rectangle 5" descr="Black rectangle representing the gap">
            <a:extLst>
              <a:ext uri="{FF2B5EF4-FFF2-40B4-BE49-F238E27FC236}">
                <a16:creationId xmlns:a16="http://schemas.microsoft.com/office/drawing/2014/main" id="{2CCB60B1-3528-4E38-869D-64B74A52DDD4}"/>
              </a:ext>
            </a:extLst>
          </p:cNvPr>
          <p:cNvSpPr/>
          <p:nvPr/>
        </p:nvSpPr>
        <p:spPr>
          <a:xfrm rot="21184115">
            <a:off x="4673093" y="-1904395"/>
            <a:ext cx="2941064" cy="10666790"/>
          </a:xfrm>
          <a:prstGeom prst="rect">
            <a:avLst/>
          </a:prstGeom>
          <a:gradFill>
            <a:gsLst>
              <a:gs pos="100000">
                <a:srgbClr val="FFFFFF">
                  <a:alpha val="0"/>
                </a:srgbClr>
              </a:gs>
              <a:gs pos="906">
                <a:srgbClr val="FFFFFF">
                  <a:alpha val="0"/>
                </a:srgbClr>
              </a:gs>
              <a:gs pos="71590">
                <a:srgbClr val="272727"/>
              </a:gs>
              <a:gs pos="77000">
                <a:srgbClr val="282828"/>
              </a:gs>
              <a:gs pos="19000">
                <a:srgbClr val="4C4C4C"/>
              </a:gs>
              <a:gs pos="12000">
                <a:srgbClr val="FFFFFF">
                  <a:alpha val="63000"/>
                </a:srgbClr>
              </a:gs>
              <a:gs pos="26000">
                <a:srgbClr val="000000"/>
              </a:gs>
              <a:gs pos="88000">
                <a:srgbClr val="FFFFFF">
                  <a:alpha val="61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3896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Tm="10500">
        <p159:morph option="byChar"/>
      </p:transition>
    </mc:Choice>
    <mc:Fallback>
      <p:transition advTm="105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72000">
                                      <p:stCondLst>
                                        <p:cond delay="7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72000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2" grpId="0" animBg="1"/>
          <p:bldP spid="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7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2" grpId="0" animBg="1"/>
          <p:bldP spid="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5F19F001-146C-45EB-92D9-95BE3FB98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4894942">
            <a:off x="1574800" y="2235200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hiller" panose="04020404031007020602" pitchFamily="82" charset="0"/>
              </a:rPr>
              <a:t>Gap </a:t>
            </a:r>
            <a:r>
              <a:rPr lang="en-US" sz="9600" dirty="0">
                <a:noFill/>
                <a:latin typeface="Chiller" panose="04020404031007020602" pitchFamily="82" charset="0"/>
              </a:rPr>
              <a:t>2</a:t>
            </a:r>
          </a:p>
        </p:txBody>
      </p:sp>
      <p:pic>
        <p:nvPicPr>
          <p:cNvPr id="16" name="Picture 15" descr="Tag cloud of business, management jargon">
            <a:extLst>
              <a:ext uri="{FF2B5EF4-FFF2-40B4-BE49-F238E27FC236}">
                <a16:creationId xmlns:a16="http://schemas.microsoft.com/office/drawing/2014/main" id="{A7A3285B-6409-4F1D-B858-BD4A95805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90095"/>
            <a:ext cx="7038190" cy="7038190"/>
          </a:xfrm>
          <a:prstGeom prst="rect">
            <a:avLst/>
          </a:prstGeom>
        </p:spPr>
      </p:pic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45442902-1AAE-4F46-AFCA-1192D823D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750" y="26595"/>
            <a:ext cx="6921500" cy="6921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7E3BB9-51E7-4DE9-8CA4-D8DB216FEA6F}"/>
              </a:ext>
            </a:extLst>
          </p:cNvPr>
          <p:cNvSpPr txBox="1"/>
          <p:nvPr/>
        </p:nvSpPr>
        <p:spPr>
          <a:xfrm>
            <a:off x="7848774" y="4394216"/>
            <a:ext cx="3800422" cy="15594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 anchor="b">
            <a:no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Features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5C69AC-7745-4A1D-BD14-5DD273ECE22F}"/>
              </a:ext>
            </a:extLst>
          </p:cNvPr>
          <p:cNvSpPr txBox="1"/>
          <p:nvPr/>
        </p:nvSpPr>
        <p:spPr>
          <a:xfrm>
            <a:off x="592116" y="1206517"/>
            <a:ext cx="3061544" cy="1559410"/>
          </a:xfrm>
          <a:prstGeom prst="rect">
            <a:avLst/>
          </a:prstGeom>
          <a:solidFill>
            <a:srgbClr val="3258A4"/>
          </a:solidFill>
          <a:ln>
            <a:noFill/>
          </a:ln>
        </p:spPr>
        <p:txBody>
          <a:bodyPr wrap="square" rtlCol="0" anchor="b">
            <a:no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Needs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275843-FF2E-40EC-A9EF-60D5826E270C}"/>
              </a:ext>
            </a:extLst>
          </p:cNvPr>
          <p:cNvSpPr txBox="1"/>
          <p:nvPr/>
        </p:nvSpPr>
        <p:spPr>
          <a:xfrm>
            <a:off x="246473" y="437971"/>
            <a:ext cx="3752830" cy="1200329"/>
          </a:xfrm>
          <a:prstGeom prst="rect">
            <a:avLst/>
          </a:prstGeom>
          <a:solidFill>
            <a:srgbClr val="661D4A"/>
          </a:solidFill>
          <a:ln>
            <a:noFill/>
          </a:ln>
          <a:effectLst>
            <a:outerShdw blurRad="165100" dist="127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Business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4A579E-C5DC-4968-8D98-3FBC9768B136}"/>
              </a:ext>
            </a:extLst>
          </p:cNvPr>
          <p:cNvSpPr txBox="1"/>
          <p:nvPr/>
        </p:nvSpPr>
        <p:spPr>
          <a:xfrm>
            <a:off x="7601075" y="3625671"/>
            <a:ext cx="4295820" cy="120032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65100" dist="127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Tech</a:t>
            </a:r>
          </a:p>
        </p:txBody>
      </p:sp>
      <p:sp>
        <p:nvSpPr>
          <p:cNvPr id="6" name="Rectangle 5" descr="Black rectangle representing the gap">
            <a:extLst>
              <a:ext uri="{FF2B5EF4-FFF2-40B4-BE49-F238E27FC236}">
                <a16:creationId xmlns:a16="http://schemas.microsoft.com/office/drawing/2014/main" id="{2CCB60B1-3528-4E38-869D-64B74A52DDD4}"/>
              </a:ext>
            </a:extLst>
          </p:cNvPr>
          <p:cNvSpPr/>
          <p:nvPr/>
        </p:nvSpPr>
        <p:spPr>
          <a:xfrm rot="21184115">
            <a:off x="5216656" y="-1904395"/>
            <a:ext cx="1853938" cy="10666790"/>
          </a:xfrm>
          <a:prstGeom prst="rect">
            <a:avLst/>
          </a:prstGeom>
          <a:gradFill>
            <a:gsLst>
              <a:gs pos="95896">
                <a:srgbClr val="595959"/>
              </a:gs>
              <a:gs pos="2327">
                <a:srgbClr val="404040"/>
              </a:gs>
              <a:gs pos="100000">
                <a:schemeClr val="tx1">
                  <a:lumMod val="65000"/>
                  <a:lumOff val="35000"/>
                  <a:alpha val="7000"/>
                </a:schemeClr>
              </a:gs>
              <a:gs pos="0">
                <a:schemeClr val="tx1">
                  <a:lumMod val="75000"/>
                  <a:lumOff val="25000"/>
                  <a:alpha val="8000"/>
                </a:schemeClr>
              </a:gs>
              <a:gs pos="18000">
                <a:schemeClr val="tx1"/>
              </a:gs>
              <a:gs pos="51000">
                <a:schemeClr val="tx1"/>
              </a:gs>
              <a:gs pos="51000">
                <a:schemeClr val="tx1"/>
              </a:gs>
              <a:gs pos="85000">
                <a:schemeClr val="tx1">
                  <a:lumMod val="65000"/>
                  <a:lumOff val="35000"/>
                </a:schemeClr>
              </a:gs>
              <a:gs pos="13000">
                <a:schemeClr val="tx1">
                  <a:lumMod val="75000"/>
                  <a:lumOff val="2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857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Tm="10500">
        <p159:morph option="byChar"/>
      </p:transition>
    </mc:Choice>
    <mc:Fallback>
      <p:transition advTm="105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72000">
                                      <p:stCondLst>
                                        <p:cond delay="7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72000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2" grpId="0" animBg="1"/>
          <p:bldP spid="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7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2" grpId="0" animBg="1"/>
          <p:bldP spid="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ag cloud of Tech words">
            <a:extLst>
              <a:ext uri="{FF2B5EF4-FFF2-40B4-BE49-F238E27FC236}">
                <a16:creationId xmlns:a16="http://schemas.microsoft.com/office/drawing/2014/main" id="{A7A3285B-6409-4F1D-B858-BD4A95805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51" y="-864405"/>
            <a:ext cx="8243910" cy="82439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5C69AC-7745-4A1D-BD14-5DD273ECE22F}"/>
              </a:ext>
            </a:extLst>
          </p:cNvPr>
          <p:cNvSpPr txBox="1"/>
          <p:nvPr/>
        </p:nvSpPr>
        <p:spPr>
          <a:xfrm>
            <a:off x="4565228" y="2649295"/>
            <a:ext cx="3061544" cy="1559410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no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Segoe UI Semibold"/>
                <a:ea typeface="+mn-ea"/>
                <a:cs typeface="+mn-cs"/>
              </a:rPr>
              <a:t>Needs</a:t>
            </a:r>
          </a:p>
        </p:txBody>
      </p:sp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45442902-1AAE-4F46-AFCA-1192D823DEF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119411" y="-864405"/>
            <a:ext cx="8243910" cy="82439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7E3BB9-51E7-4DE9-8CA4-D8DB216FEA6F}"/>
              </a:ext>
            </a:extLst>
          </p:cNvPr>
          <p:cNvSpPr txBox="1"/>
          <p:nvPr/>
        </p:nvSpPr>
        <p:spPr>
          <a:xfrm>
            <a:off x="4195789" y="2649295"/>
            <a:ext cx="3800422" cy="1559410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no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Segoe UI Semibold"/>
                <a:ea typeface="+mn-ea"/>
                <a:cs typeface="+mn-cs"/>
              </a:rPr>
              <a:t>Features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B60B1-3528-4E38-869D-64B74A52D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184115">
            <a:off x="5323824" y="-1904395"/>
            <a:ext cx="1639602" cy="10666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275843-FF2E-40EC-A9EF-60D5826E270C}"/>
              </a:ext>
            </a:extLst>
          </p:cNvPr>
          <p:cNvSpPr txBox="1"/>
          <p:nvPr/>
        </p:nvSpPr>
        <p:spPr>
          <a:xfrm>
            <a:off x="4219585" y="2828836"/>
            <a:ext cx="3752830" cy="1200329"/>
          </a:xfrm>
          <a:prstGeom prst="rect">
            <a:avLst/>
          </a:prstGeom>
          <a:noFill/>
          <a:ln>
            <a:noFill/>
          </a:ln>
          <a:effectLst>
            <a:outerShdw blurRad="165100" dist="127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Segoe UI Semibold"/>
                <a:ea typeface="+mn-ea"/>
                <a:cs typeface="+mn-cs"/>
              </a:rPr>
              <a:t>Business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5F19F001-146C-45EB-92D9-95BE3FB98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4894942">
            <a:off x="1524000" y="2235200"/>
            <a:ext cx="9144000" cy="23876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8000" dirty="0">
                <a:noFill/>
                <a:latin typeface="Chiller" panose="04020404031007020602" pitchFamily="82" charset="0"/>
              </a:rPr>
              <a:t>The Gap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4A579E-C5DC-4968-8D98-3FBC9768B136}"/>
              </a:ext>
            </a:extLst>
          </p:cNvPr>
          <p:cNvSpPr txBox="1"/>
          <p:nvPr/>
        </p:nvSpPr>
        <p:spPr>
          <a:xfrm>
            <a:off x="3948090" y="2828836"/>
            <a:ext cx="4295820" cy="1200329"/>
          </a:xfrm>
          <a:prstGeom prst="rect">
            <a:avLst/>
          </a:prstGeom>
          <a:noFill/>
          <a:ln>
            <a:noFill/>
          </a:ln>
          <a:effectLst>
            <a:outerShdw blurRad="165100" dist="127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Segoe UI Semibold"/>
                <a:ea typeface="+mn-ea"/>
                <a:cs typeface="+mn-cs"/>
              </a:rPr>
              <a:t>Tech</a:t>
            </a:r>
          </a:p>
        </p:txBody>
      </p:sp>
    </p:spTree>
    <p:extLst>
      <p:ext uri="{BB962C8B-B14F-4D97-AF65-F5344CB8AC3E}">
        <p14:creationId xmlns:p14="http://schemas.microsoft.com/office/powerpoint/2010/main" val="27706486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 advTm="0">
        <p159:morph option="byObject"/>
      </p:transition>
    </mc:Choice>
    <mc:Fallback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owing a highway at night with long headlight trails of fast moving vehicles  representing the agile and fast moving digitally transformed business.">
            <a:extLst>
              <a:ext uri="{FF2B5EF4-FFF2-40B4-BE49-F238E27FC236}">
                <a16:creationId xmlns:a16="http://schemas.microsoft.com/office/drawing/2014/main" id="{F57EB2C6-64CA-494A-87D6-0908E4CACF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" b="15688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EDD0C6-E00F-49ED-9768-A18B9C3D3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701790"/>
            <a:ext cx="12192001" cy="3771900"/>
          </a:xfrm>
          <a:noFill/>
          <a:scene3d>
            <a:camera prst="orthographicFront"/>
            <a:lightRig rig="chilly" dir="t">
              <a:rot lat="0" lon="0" rev="5400000"/>
            </a:lightRig>
          </a:scene3d>
        </p:spPr>
        <p:txBody>
          <a:bodyPr vert="horz" lIns="91440" tIns="45720" rIns="91440" bIns="45720" rtlCol="0" anchor="ctr">
            <a:normAutofit/>
            <a:sp3d extrusionH="57150" prstMaterial="matte">
              <a:bevelT h="44450" prst="coolSlant"/>
            </a:sp3d>
          </a:bodyPr>
          <a:lstStyle/>
          <a:p>
            <a:r>
              <a:rPr lang="en-US" sz="9600" spc="300" dirty="0">
                <a:gradFill flip="none" rotWithShape="1">
                  <a:gsLst>
                    <a:gs pos="76000">
                      <a:schemeClr val="accent2">
                        <a:lumMod val="60000"/>
                        <a:lumOff val="40000"/>
                      </a:schemeClr>
                    </a:gs>
                    <a:gs pos="58000">
                      <a:schemeClr val="bg1"/>
                    </a:gs>
                  </a:gsLst>
                  <a:lin ang="5280000" scaled="0"/>
                  <a:tileRect/>
                </a:gradFill>
                <a:effectLst>
                  <a:glow rad="203200">
                    <a:schemeClr val="tx1">
                      <a:alpha val="94000"/>
                    </a:schemeClr>
                  </a:glow>
                </a:effectLst>
                <a:latin typeface="Clarendon Blk BT" panose="02040905050505020204" pitchFamily="18" charset="0"/>
              </a:rPr>
              <a:t>Digital </a:t>
            </a:r>
            <a:br>
              <a:rPr lang="en-US" sz="9600" spc="300" dirty="0">
                <a:gradFill flip="none" rotWithShape="1">
                  <a:gsLst>
                    <a:gs pos="76000">
                      <a:schemeClr val="accent2">
                        <a:lumMod val="60000"/>
                        <a:lumOff val="40000"/>
                      </a:schemeClr>
                    </a:gs>
                    <a:gs pos="58000">
                      <a:schemeClr val="bg1"/>
                    </a:gs>
                  </a:gsLst>
                  <a:lin ang="5280000" scaled="0"/>
                  <a:tileRect/>
                </a:gradFill>
                <a:effectLst>
                  <a:glow rad="203200">
                    <a:schemeClr val="tx1">
                      <a:alpha val="94000"/>
                    </a:schemeClr>
                  </a:glow>
                </a:effectLst>
                <a:latin typeface="Clarendon Blk BT" panose="02040905050505020204" pitchFamily="18" charset="0"/>
              </a:rPr>
            </a:br>
            <a:r>
              <a:rPr lang="en-US" sz="9600" spc="300" dirty="0">
                <a:gradFill flip="none" rotWithShape="1">
                  <a:gsLst>
                    <a:gs pos="76000">
                      <a:schemeClr val="accent2">
                        <a:lumMod val="60000"/>
                        <a:lumOff val="40000"/>
                      </a:schemeClr>
                    </a:gs>
                    <a:gs pos="58000">
                      <a:schemeClr val="bg1"/>
                    </a:gs>
                  </a:gsLst>
                  <a:lin ang="5280000" scaled="0"/>
                  <a:tileRect/>
                </a:gradFill>
                <a:effectLst>
                  <a:glow rad="203200">
                    <a:schemeClr val="tx1">
                      <a:alpha val="94000"/>
                    </a:schemeClr>
                  </a:glow>
                </a:effectLst>
                <a:latin typeface="Clarendon Blk BT" panose="02040905050505020204" pitchFamily="18" charset="0"/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1034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Master M365">
      <a:dk1>
        <a:srgbClr val="000000"/>
      </a:dk1>
      <a:lt1>
        <a:sysClr val="window" lastClr="FFFFFF"/>
      </a:lt1>
      <a:dk2>
        <a:srgbClr val="000000"/>
      </a:dk2>
      <a:lt2>
        <a:srgbClr val="F9EDD7"/>
      </a:lt2>
      <a:accent1>
        <a:srgbClr val="742774"/>
      </a:accent1>
      <a:accent2>
        <a:srgbClr val="0070C0"/>
      </a:accent2>
      <a:accent3>
        <a:srgbClr val="C53B3E"/>
      </a:accent3>
      <a:accent4>
        <a:srgbClr val="E1771F"/>
      </a:accent4>
      <a:accent5>
        <a:srgbClr val="4A1F6B"/>
      </a:accent5>
      <a:accent6>
        <a:srgbClr val="00863D"/>
      </a:accent6>
      <a:hlink>
        <a:srgbClr val="0070C0"/>
      </a:hlink>
      <a:folHlink>
        <a:srgbClr val="0070C0"/>
      </a:folHlink>
    </a:clrScheme>
    <a:fontScheme name="Custom 14">
      <a:majorFont>
        <a:latin typeface="Patua One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21</Paragraphs>
  <Slides>5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Chiller</vt:lpstr>
      <vt:lpstr>Clarendon Blk BT</vt:lpstr>
      <vt:lpstr>Patua One</vt:lpstr>
      <vt:lpstr>Segoe UI</vt:lpstr>
      <vt:lpstr>Segoe UI Semibold</vt:lpstr>
      <vt:lpstr>1_Office Theme</vt:lpstr>
      <vt:lpstr>Gap</vt:lpstr>
      <vt:lpstr>Gap 2</vt:lpstr>
      <vt:lpstr>Gap 2</vt:lpstr>
      <vt:lpstr>The Gap</vt:lpstr>
      <vt:lpstr>Digital  Transformation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2019-11-16T21:30:27Z</dcterms:created>
  <dcterms:modified xsi:type="dcterms:W3CDTF">2019-11-16T23:43:49Z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ist">
    <vt:lpwstr>Dr Nitin Paranjape</vt:lpwstr>
  </property>
</Properties>
</file>